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6303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94dfd26d1ad71e6838d#tid=68f5a14c2da03f000a4f38ab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208" y="283464"/>
            <a:ext cx="3163824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21208" y="283464"/>
            <a:ext cx="3163824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8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1800" dirty="0"/>
          </a:p>
        </p:txBody>
      </p:sp>
      <p:sp>
        <p:nvSpPr>
          <p:cNvPr id="5" name="MasterShapeName"/>
          <p:cNvSpPr/>
          <p:nvPr/>
        </p:nvSpPr>
        <p:spPr>
          <a:xfrm>
            <a:off x="0" y="1042416"/>
            <a:ext cx="12188952" cy="46634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B_4_BD.16_1#da4c5ae53?htil=1&amp;vop=1&amp;pid=fd0c44975&amp;color=0,0,0&amp;tib=255,255,255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948672" y="1162296"/>
            <a:ext cx="1417320" cy="1417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B_4_BD.16_2#da4c5ae53?htil=1&amp;vop=1&amp;pid=fd0c44975&amp;color=0,0,0&amp;bt=1&amp;bbb=1&amp;hb=1&amp;hs=1"/>
          <p:cNvSpPr/>
          <p:nvPr/>
        </p:nvSpPr>
        <p:spPr>
          <a:xfrm>
            <a:off x="832104" y="1080000"/>
            <a:ext cx="902512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某公园设计了如图所示的观赏花坛，现有4种不同颜色的鲜花可供摆放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，要求有公共边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的区域摆放不同颜色的鲜花，则摆放鲜花的不同方法种数为</a:t>
            </a:r>
            <a:r>
              <a:rPr lang="en-US" altLang="zh-CN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用数字作答）.</a:t>
            </a:r>
            <a:endParaRPr lang="en-US" altLang="zh-CN" dirty="0"/>
          </a:p>
        </p:txBody>
      </p:sp>
      <p:sp>
        <p:nvSpPr>
          <p:cNvPr id="4" name="QB_4_AN.17_1#da4c5ae53.blank?vop=1&amp;pid=fd0c44975&amp;color=0,0,0&amp;vpa=6&amp;bbb=1"/>
          <p:cNvSpPr/>
          <p:nvPr/>
        </p:nvSpPr>
        <p:spPr>
          <a:xfrm>
            <a:off x="6755860" y="1447665"/>
            <a:ext cx="56673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120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4_AS.18_1#da4c5ae53?htil=1&amp;vop=1&amp;pid=fd0c44975&amp;color=0,0,0&amp;bbb=1&amp;hs=1"/>
              <p:cNvSpPr/>
              <p:nvPr/>
            </p:nvSpPr>
            <p:spPr>
              <a:xfrm>
                <a:off x="832104" y="1851017"/>
                <a:ext cx="902512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【解析】先排区域1，3，5，此时从4种鲜花中任选3种全排列，故共有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（种）方法.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接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下来排区域2，4，6，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B_4_AS.18_1#da4c5ae53?htil=1&amp;vop=1&amp;pid=fd0c44975&amp;color=0,0,0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51017"/>
                <a:ext cx="9025128" cy="773430"/>
              </a:xfrm>
              <a:prstGeom prst="rect">
                <a:avLst/>
              </a:prstGeom>
              <a:blipFill>
                <a:blip r:embed="rId4"/>
                <a:stretch>
                  <a:fillRect l="-1622" r="-2297" b="-1732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B_4_AS.18_1#da4c5ae53?htil=1&amp;vop=1&amp;pid=fd0c44975&amp;color=0,0,0&amp;bbb=1&amp;hs=1">
                <a:extLst>
                  <a:ext uri="{FF2B5EF4-FFF2-40B4-BE49-F238E27FC236}">
                    <a16:creationId xmlns:a16="http://schemas.microsoft.com/office/drawing/2014/main" id="{ADDA88BF-E951-45E2-A6A2-24E1A2D402A1}"/>
                  </a:ext>
                </a:extLst>
              </p:cNvPr>
              <p:cNvSpPr/>
              <p:nvPr/>
            </p:nvSpPr>
            <p:spPr>
              <a:xfrm>
                <a:off x="827992" y="2636068"/>
                <a:ext cx="10536017" cy="2027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4，5同色，1，2同色，此时区域6有2种选择；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4，5同色，1，2不同色，此时区域2只有1种选择，区域6也只有1种选择；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4，5不同色，此时1，2只能同色，则区域6有2种选择，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排区域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2，4，6共有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2+1+2=5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（种）方法.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（提示：分类加法计数原理）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因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此摆放鲜花的不同方法种数为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24×5=120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（提示：分步乘法计数原理）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QB_4_AS.18_1#da4c5ae53?htil=1&amp;vop=1&amp;pid=fd0c44975&amp;color=0,0,0&amp;bbb=1&amp;hs=1">
                <a:extLst>
                  <a:ext uri="{FF2B5EF4-FFF2-40B4-BE49-F238E27FC236}">
                    <a16:creationId xmlns:a16="http://schemas.microsoft.com/office/drawing/2014/main" id="{ADDA88BF-E951-45E2-A6A2-24E1A2D402A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992" y="2636068"/>
                <a:ext cx="10536017" cy="2027555"/>
              </a:xfrm>
              <a:prstGeom prst="rect">
                <a:avLst/>
              </a:prstGeom>
              <a:blipFill>
                <a:blip r:embed="rId5"/>
                <a:stretch>
                  <a:fillRect l="-1389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9_1#551f4f53a?vop=1&amp;pid=fd0c44975&amp;color=0,0,0&amp;bt=1&amp;bbb=1"/>
          <p:cNvSpPr/>
          <p:nvPr/>
        </p:nvSpPr>
        <p:spPr>
          <a:xfrm>
            <a:off x="832104" y="111810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</a:t>
            </a:r>
            <a:r>
              <a:rPr lang="en-US" altLang="zh-CN" sz="1800" b="0" i="0" spc="-10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spc="-1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spc="-10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把3个相同的小球放入4个不同的盒子中，每个盒子最多放2个小球</a:t>
            </a:r>
            <a:r>
              <a:rPr lang="en-US" altLang="zh-CN" sz="1800" b="0" i="0" spc="-10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，则不同的方法有</a:t>
            </a:r>
            <a:r>
              <a:rPr lang="en-US" altLang="zh-CN" sz="1800" i="0" spc="-1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 spc="-10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种</a:t>
            </a:r>
            <a:r>
              <a:rPr lang="en-US" altLang="zh-CN" sz="1800" b="0" i="0" spc="-10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（用数字作答）.</a:t>
            </a:r>
            <a:endParaRPr lang="en-US" altLang="zh-CN" sz="1800" spc="-100" dirty="0"/>
          </a:p>
        </p:txBody>
      </p:sp>
      <p:sp>
        <p:nvSpPr>
          <p:cNvPr id="3" name="QB_4_AN.20_1#551f4f53a.blank?vop=1&amp;pid=fd0c44975&amp;color=0,0,0&amp;vpa=7&amp;bbb=1"/>
          <p:cNvSpPr/>
          <p:nvPr/>
        </p:nvSpPr>
        <p:spPr>
          <a:xfrm>
            <a:off x="9014872" y="1076190"/>
            <a:ext cx="3952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0" i="0" spc="-10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16</a:t>
            </a:r>
            <a:endParaRPr lang="en-US" altLang="zh-CN" spc="-100" dirty="0"/>
          </a:p>
        </p:txBody>
      </p:sp>
      <p:sp>
        <p:nvSpPr>
          <p:cNvPr id="4" name="QB_4_EX.21_1#551f4f53a?vop=1&amp;pid=fd0c44975&amp;color=0,0,0&amp;bbb=1&amp;hb=1"/>
          <p:cNvSpPr/>
          <p:nvPr/>
        </p:nvSpPr>
        <p:spPr>
          <a:xfrm>
            <a:off x="832104" y="1532119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思路导引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先考虑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个相同的小球放入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个不同的盒子中的情形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再减去把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个相同的小球放在同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个盒子的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情形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结合隔板法和间接法可求得结果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4_AS.22_1#551f4f53a?vop=1&amp;pid=fd0c44975&amp;color=0,0,0&amp;bbb=1"/>
              <p:cNvSpPr/>
              <p:nvPr/>
            </p:nvSpPr>
            <p:spPr>
              <a:xfrm>
                <a:off x="832104" y="2351904"/>
                <a:ext cx="10533888" cy="20307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【解析】将3个相同的小球放入4个不同的盒子中，可知其中有空盒，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考虑在每个盒子中各加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1个球，将7个相同的小球放入4个不同的盒子，每个盒子中至少有1个球，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不同的方法种数为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接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下来考虑把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3个相同的小球放在同1个盒子的情形，有4种情况.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间接法可知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，不同的方法种数为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20−4=16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B_4_AS.22_1#551f4f53a?vop=1&amp;pid=fd0c44975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51904"/>
                <a:ext cx="10533888" cy="2030730"/>
              </a:xfrm>
              <a:prstGeom prst="rect">
                <a:avLst/>
              </a:prstGeom>
              <a:blipFill>
                <a:blip r:embed="rId3"/>
                <a:stretch>
                  <a:fillRect l="-1389" b="-66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3_1#a8d03b123?vop=1&amp;pid=fd0c44975&amp;color=0,0,0&amp;bt=1&amp;bbb=1&amp;hb=1"/>
          <p:cNvSpPr/>
          <p:nvPr/>
        </p:nvSpPr>
        <p:spPr>
          <a:xfrm>
            <a:off x="832104" y="1080000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某校提供了3个兴趣小组供学生选择，现有5名学生选择参加兴趣小组，若这5名学生每人选择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1个兴趣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小组且每个兴趣小组都有人选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，则这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5名学生不同的选择方法有</a:t>
            </a:r>
            <a:r>
              <a:rPr lang="en-US" altLang="zh-CN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种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（用数字作答）.</a:t>
            </a:r>
            <a:endParaRPr lang="en-US" altLang="zh-CN" dirty="0"/>
          </a:p>
        </p:txBody>
      </p:sp>
      <p:sp>
        <p:nvSpPr>
          <p:cNvPr id="3" name="QB_4_AN.24_1#a8d03b123.blank?vop=1&amp;pid=fd0c44975&amp;color=0,0,0&amp;vpa=8&amp;bbb=1"/>
          <p:cNvSpPr/>
          <p:nvPr/>
        </p:nvSpPr>
        <p:spPr>
          <a:xfrm>
            <a:off x="7117810" y="1447665"/>
            <a:ext cx="56673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150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S.25_1#a8d03b123?vop=1&amp;pid=fd0c44975&amp;color=0,0,0&amp;bbb=1"/>
              <p:cNvSpPr/>
              <p:nvPr/>
            </p:nvSpPr>
            <p:spPr>
              <a:xfrm>
                <a:off x="832104" y="1898007"/>
                <a:ext cx="10533888" cy="1905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【解析】先将5名学生分成三组，每组人数有1，1，3或2，2，1两种情况，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不同的分组方法有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种，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（提示：部分平均分组）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再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将这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3组学生分到3个兴趣小组，有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种不同的方法，</a:t>
                </a:r>
                <a:endParaRPr lang="en-US" altLang="zh-CN" sz="18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分步乘法计数原理可知这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5名学生不同的选择方法有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=150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B_4_AS.25_1#a8d03b123?vop=1&amp;pid=fd0c44975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98007"/>
                <a:ext cx="10533888" cy="1905000"/>
              </a:xfrm>
              <a:prstGeom prst="rect">
                <a:avLst/>
              </a:prstGeom>
              <a:blipFill>
                <a:blip r:embed="rId3"/>
                <a:stretch>
                  <a:fillRect l="-1389" b="-191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26_1#8c728a5ca?vop=1&amp;pid=fd0c44975&amp;color=0,0,0&amp;bt=1&amp;bbb=1&amp;hb=1"/>
              <p:cNvSpPr/>
              <p:nvPr/>
            </p:nvSpPr>
            <p:spPr>
              <a:xfrm>
                <a:off x="832104" y="1080000"/>
                <a:ext cx="10531904" cy="9353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6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={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|1≤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𝐍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={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}⊆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𝑀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.则满足条件的集合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共有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（用数字作答）.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4_BD.26_1#8c728a5ca?vop=1&amp;pid=fd0c44975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1904" cy="935355"/>
              </a:xfrm>
              <a:prstGeom prst="rect">
                <a:avLst/>
              </a:prstGeom>
              <a:blipFill>
                <a:blip r:embed="rId3"/>
                <a:stretch>
                  <a:fillRect l="-1390" b="-149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B_4_BD.26_1#8c728a5ca?vop=1&amp;pid=fd0c44975&amp;color=0,0,0&amp;tib=255,255,255&amp;ii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38778" y="1289709"/>
            <a:ext cx="393192" cy="164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4_AN.27_1#8c728a5ca.blank?vop=1&amp;pid=fd0c44975&amp;color=0,0,0&amp;vpa=9&amp;bbb=1"/>
          <p:cNvSpPr/>
          <p:nvPr/>
        </p:nvSpPr>
        <p:spPr>
          <a:xfrm>
            <a:off x="812260" y="1612765"/>
            <a:ext cx="56673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0" i="0">
                <a:solidFill>
                  <a:srgbClr val="FF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410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4_EX.28_1#8c728a5ca?vop=1&amp;pid=fd0c44975&amp;color=0,0,0&amp;bbb=1&amp;hb=1"/>
              <p:cNvSpPr/>
              <p:nvPr/>
            </p:nvSpPr>
            <p:spPr>
              <a:xfrm>
                <a:off x="832104" y="2019355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思路导引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由题意知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除以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的余数相同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按照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被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整除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被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除余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被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除余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分类讨论求解即可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B_4_EX.28_1#8c728a5ca?vop=1&amp;pid=fd0c44975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19355"/>
                <a:ext cx="10533888" cy="770255"/>
              </a:xfrm>
              <a:prstGeom prst="rect">
                <a:avLst/>
              </a:prstGeom>
              <a:blipFill>
                <a:blip r:embed="rId5"/>
                <a:stretch>
                  <a:fillRect l="-1389" r="-868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AS.29_1#8c728a5ca?vop=1&amp;pid=fd0c44975&amp;color=0,0,0&amp;bt=1&amp;bbb=1&amp;hb=1"/>
              <p:cNvSpPr/>
              <p:nvPr/>
            </p:nvSpPr>
            <p:spPr>
              <a:xfrm>
                <a:off x="832104" y="1080000"/>
                <a:ext cx="10533888" cy="37071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+2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+3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𝐙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能被3整除，所以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除以3的余数相同.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M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中的元素能被3整除的有3,6,9,12,15，被3除余1的有1,4,7,10,13,16，被3除余2的有2,5,8,11,14.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被3整除时，则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从被3整除的5个数中选3个，或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从被3整除的5个数中选2个，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从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其余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11个数中选择，所以有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×11=120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（种）方法.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被3除余1时，则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从被3除余1的6个数中选3个，或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从被3除余1的6个数中选2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从其余10个数中选择，所以有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×10=170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（种）方法.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被3除余2时，则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从被3除余2的5个数中选3个，或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从被3除余2的5个数中选2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个，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从其余11个数中选择，所以有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×11=120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（种）方法.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所以满足条件的集合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共有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120+170+120=410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（个）.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B_4_AS.29_1#8c728a5ca?vop=1&amp;pid=fd0c44975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707130"/>
              </a:xfrm>
              <a:prstGeom prst="rect">
                <a:avLst/>
              </a:prstGeom>
              <a:blipFill>
                <a:blip r:embed="rId3"/>
                <a:stretch>
                  <a:fillRect l="-1389" b="-37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30_1#aeed19b8b?vop=1&amp;pid=fd0c44975&amp;color=0,0,0&amp;bt=1&amp;bbb=1"/>
          <p:cNvSpPr/>
          <p:nvPr/>
        </p:nvSpPr>
        <p:spPr>
          <a:xfrm>
            <a:off x="832104" y="108000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10.</a:t>
            </a:r>
            <a:r>
              <a:rPr lang="en-US" altLang="zh-CN" sz="1800" b="0" i="0" spc="-5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某次文艺晚会上计划演出7个节目，其中2个歌曲节目，3个舞蹈节目，2个小品节目，需要制作节目单.</a:t>
            </a:r>
            <a:endParaRPr lang="en-US" altLang="zh-CN" sz="1800" spc="-50" dirty="0"/>
          </a:p>
        </p:txBody>
      </p:sp>
      <p:sp>
        <p:nvSpPr>
          <p:cNvPr id="3" name="QO_5_BD.31_1#ef2287736?vop=1&amp;pid=aeed19b8b&amp;color=0,0,0&amp;bbb=1"/>
          <p:cNvSpPr/>
          <p:nvPr/>
        </p:nvSpPr>
        <p:spPr>
          <a:xfrm>
            <a:off x="832104" y="1449697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（1）若歌曲节目排在两头，则有多少种排法?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N.32_1#ef2287736?vop=1&amp;pid=aeed19b8b&amp;color=0,0,0&amp;bbb=1&amp;hb=1"/>
              <p:cNvSpPr/>
              <p:nvPr/>
            </p:nvSpPr>
            <p:spPr>
              <a:xfrm>
                <a:off x="832104" y="1823712"/>
                <a:ext cx="10533888" cy="81813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【解】先排歌曲节目，有2种排法，再将剩下的5个节目全排列，有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（种）排法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，故共有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（种）排法.</a:t>
                </a:r>
                <a:endParaRPr lang="en-US" altLang="zh-CN" dirty="0"/>
              </a:p>
            </p:txBody>
          </p:sp>
        </mc:Choice>
        <mc:Fallback>
          <p:sp>
            <p:nvSpPr>
              <p:cNvPr id="4" name="QO_5_AN.32_1#ef2287736?vop=1&amp;pid=aeed19b8b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23712"/>
                <a:ext cx="10533888" cy="818134"/>
              </a:xfrm>
              <a:prstGeom prst="rect">
                <a:avLst/>
              </a:prstGeom>
              <a:blipFill>
                <a:blip r:embed="rId3"/>
                <a:stretch>
                  <a:fillRect l="-1389" b="-1716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QO_5_BD.33_1#ffbd6126e?vop=1&amp;pid=aeed19b8b&amp;color=0,0,0&amp;bbb=1"/>
          <p:cNvSpPr/>
          <p:nvPr/>
        </p:nvSpPr>
        <p:spPr>
          <a:xfrm>
            <a:off x="832104" y="2648894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（2）若3个舞蹈节目相邻且不排在两端，则有多少种排法?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O_5_AN.34_1#ffbd6126e?vop=1&amp;pid=aeed19b8b&amp;color=0,0,0&amp;bbb=1&amp;hb=1"/>
              <p:cNvSpPr/>
              <p:nvPr/>
            </p:nvSpPr>
            <p:spPr>
              <a:xfrm>
                <a:off x="832104" y="3013384"/>
                <a:ext cx="10533888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【解】将3个舞蹈节目看成一个整体，其内部有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（种）排法；再将剩下的4个节目全排列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，有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（种）排法；最后，将3个舞蹈节目整体放入剩下的4个节目产生的不含两端的3个空中，有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3种排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法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，故共有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6×24×3=432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（种）排法.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QO_5_AN.34_1#ffbd6126e?vop=1&amp;pid=aeed19b8b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013384"/>
                <a:ext cx="10533888" cy="1192530"/>
              </a:xfrm>
              <a:prstGeom prst="rect">
                <a:avLst/>
              </a:prstGeom>
              <a:blipFill>
                <a:blip r:embed="rId4"/>
                <a:stretch>
                  <a:fillRect l="-1389" r="-1042" b="-117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QO_5_BD.35_1#0b028dc37?vop=1&amp;pid=aeed19b8b&amp;color=0,0,0&amp;bbb=1"/>
          <p:cNvSpPr/>
          <p:nvPr/>
        </p:nvSpPr>
        <p:spPr>
          <a:xfrm>
            <a:off x="832104" y="4209406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（3）若歌曲节目相邻且舞蹈节目相邻，2个小品节目不相邻，则有多少种排法?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O_5_AN.36_1#0b028dc37?vop=1&amp;pid=aeed19b8b&amp;color=0,0,0&amp;bbb=1&amp;hb=1"/>
              <p:cNvSpPr/>
              <p:nvPr/>
            </p:nvSpPr>
            <p:spPr>
              <a:xfrm>
                <a:off x="832104" y="4573896"/>
                <a:ext cx="10533888" cy="79527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4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【解】将舞蹈、歌曲节目分别看成一个整体并优先安排，有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（种）排法；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再将小品放入舞蹈、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歌曲产生的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3个空中，有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种排法，则共有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24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=144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（种）排法.</a:t>
                </a:r>
                <a:endParaRPr lang="en-US" altLang="zh-CN" dirty="0"/>
              </a:p>
            </p:txBody>
          </p:sp>
        </mc:Choice>
        <mc:Fallback>
          <p:sp>
            <p:nvSpPr>
              <p:cNvPr id="8" name="QO_5_AN.36_1#0b028dc37?vop=1&amp;pid=aeed19b8b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4573896"/>
                <a:ext cx="10533888" cy="795274"/>
              </a:xfrm>
              <a:prstGeom prst="rect">
                <a:avLst/>
              </a:prstGeom>
              <a:blipFill>
                <a:blip r:embed="rId5"/>
                <a:stretch>
                  <a:fillRect l="-1389" r="-1794" b="-175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37_1#a2cbb02cf?vop=1&amp;pid=aeed19b8b&amp;color=0,0,0&amp;bt=1&amp;bbb=1&amp;hb=1"/>
          <p:cNvSpPr/>
          <p:nvPr/>
        </p:nvSpPr>
        <p:spPr>
          <a:xfrm>
            <a:off x="832104" y="1080000"/>
            <a:ext cx="10533888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（4）若由于特殊原因，需要在定好的节目单上再加上2个新节目：1个诗歌朗诵和1个快板节目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，但是不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能改变原来节目的相对顺序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，则有多少种排法?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N.38_1#a2cbb02cf?vop=1&amp;pid=aeed19b8b&amp;color=0,0,0&amp;bbb=1"/>
              <p:cNvSpPr/>
              <p:nvPr/>
            </p:nvSpPr>
            <p:spPr>
              <a:xfrm>
                <a:off x="832104" y="1907532"/>
                <a:ext cx="10533888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【解】将新增的2个节目放入已经排好的7个节目产生的8个空中，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2个节目放入同1个空中，则有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（种）排法，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2个节目不放入同1个空中，则有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FF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（种）排法，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共有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FF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16+56=72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FF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（种）排法.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QO_5_AN.38_1#a2cbb02cf?vop=1&amp;pid=aeed19b8b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07532"/>
                <a:ext cx="10533888" cy="1611630"/>
              </a:xfrm>
              <a:prstGeom prst="rect">
                <a:avLst/>
              </a:prstGeom>
              <a:blipFill>
                <a:blip r:embed="rId3"/>
                <a:stretch>
                  <a:fillRect l="-1389" b="-871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bc1d22f5b.fixed?pid=84ecbc806&amp;color=195,214,0&amp;bbb=1"/>
          <p:cNvSpPr/>
          <p:nvPr/>
        </p:nvSpPr>
        <p:spPr>
          <a:xfrm>
            <a:off x="0" y="1618488"/>
            <a:ext cx="12188952" cy="89611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第六章计数原理</a:t>
            </a:r>
            <a:endParaRPr lang="en-US" altLang="zh-CN" sz="4400" dirty="0"/>
          </a:p>
        </p:txBody>
      </p:sp>
      <p:sp>
        <p:nvSpPr>
          <p:cNvPr id="3" name="C_2_BD#bc1d22f5b.fixed?pid=84ecbc806&amp;color=255,255,255&amp;bbb=1"/>
          <p:cNvSpPr/>
          <p:nvPr/>
        </p:nvSpPr>
        <p:spPr>
          <a:xfrm>
            <a:off x="0" y="2880360"/>
            <a:ext cx="12188952" cy="64922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4000"/>
              </a:lnSpc>
            </a:pP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6.2</a:t>
            </a:r>
            <a:r>
              <a:rPr lang="en-US" altLang="zh-CN" sz="3200" b="0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0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排列与组合</a:t>
            </a:r>
            <a:endParaRPr lang="en-US" altLang="zh-CN" sz="3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_3_BD#fd0c44975.fixed?pid=bc1d22f5b&amp;color=195,214,0&amp;bbb=1"/>
              <p:cNvSpPr/>
              <p:nvPr/>
            </p:nvSpPr>
            <p:spPr>
              <a:xfrm>
                <a:off x="0" y="1618488"/>
                <a:ext cx="12188952" cy="896112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ctr"/>
              <a:lstStyle/>
              <a:p>
                <a:pPr algn="ctr" latinLnBrk="1">
                  <a:lnSpc>
                    <a:spcPts val="5400"/>
                  </a:lnSpc>
                </a:pPr>
                <a:r>
                  <a:rPr lang="en-US" altLang="zh-CN" sz="4400" b="1" i="0" dirty="0">
                    <a:solidFill>
                      <a:srgbClr val="C3D6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6.1</a:t>
                </a:r>
                <a14:m>
                  <m:oMath xmlns:m="http://schemas.openxmlformats.org/officeDocument/2006/math">
                    <m:r>
                      <a:rPr lang="en-US" altLang="zh-CN" sz="4400" b="1" i="0">
                        <a:solidFill>
                          <a:srgbClr val="C3D6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4400" b="1" i="0" dirty="0">
                    <a:solidFill>
                      <a:srgbClr val="C3D6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6.2</a:t>
                </a:r>
                <a:r>
                  <a:rPr lang="en-US" altLang="zh-CN" sz="4400" b="1" i="0" dirty="0">
                    <a:solidFill>
                      <a:srgbClr val="C3D6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4400" b="1" i="0" dirty="0">
                    <a:solidFill>
                      <a:srgbClr val="C3D6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节测上分</a:t>
                </a:r>
                <a:endParaRPr lang="en-US" altLang="zh-CN" sz="4400" dirty="0"/>
              </a:p>
            </p:txBody>
          </p:sp>
        </mc:Choice>
        <mc:Fallback>
          <p:sp>
            <p:nvSpPr>
              <p:cNvPr id="2" name="C_3_BD#fd0c44975.fixed?pid=bc1d22f5b&amp;color=195,214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618488"/>
                <a:ext cx="12188952" cy="896112"/>
              </a:xfrm>
              <a:prstGeom prst="rect">
                <a:avLst/>
              </a:prstGeom>
              <a:blipFill>
                <a:blip r:embed="rId3"/>
                <a:stretch>
                  <a:fillRect t="-8163" b="-2312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_1#da733bfb9?vop=1&amp;pid=fd0c44975&amp;color=0,0,0&amp;bt=1&amp;bbb=1"/>
          <p:cNvSpPr/>
          <p:nvPr/>
        </p:nvSpPr>
        <p:spPr>
          <a:xfrm>
            <a:off x="832104" y="108000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下列选项正确的是(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4_AN.2_1#da733bfb9.bracket?vop=1&amp;pid=fd0c44975&amp;color=0,0,0&amp;vpa=1"/>
          <p:cNvSpPr/>
          <p:nvPr/>
        </p:nvSpPr>
        <p:spPr>
          <a:xfrm>
            <a:off x="3147473" y="107619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_2#da733bfb9.choices?vop=1&amp;pid=fd0c44975&amp;color=0,0,0&amp;bbb=1"/>
              <p:cNvSpPr/>
              <p:nvPr/>
            </p:nvSpPr>
            <p:spPr>
              <a:xfrm>
                <a:off x="832104" y="1489003"/>
                <a:ext cx="10533888" cy="36798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2569972" algn="l"/>
                    <a:tab pos="5508244" algn="l"/>
                    <a:tab pos="8078216" algn="l"/>
                  </a:tabLst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1_2#da733bfb9.choices?vop=1&amp;pid=fd0c44975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89003"/>
                <a:ext cx="10533888" cy="367983"/>
              </a:xfrm>
              <a:prstGeom prst="rect">
                <a:avLst/>
              </a:prstGeom>
              <a:blipFill>
                <a:blip r:embed="rId3"/>
                <a:stretch>
                  <a:fillRect l="-1389" b="-3934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3_1#da733bfb9?vop=1&amp;pid=fd0c44975&amp;color=0,0,0&amp;bbb=1&amp;hb=1"/>
              <p:cNvSpPr/>
              <p:nvPr/>
            </p:nvSpPr>
            <p:spPr>
              <a:xfrm>
                <a:off x="832104" y="1859717"/>
                <a:ext cx="10533888" cy="20955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【解析】对于A，因为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=9×8×7×6×5=15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120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=5×8×7×6×5=8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400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≠5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错误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B，因为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=24+24=48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=120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，错误；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C，因为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716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287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，错误；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对于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D，因为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8×7×6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3×2×1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=168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=8×</m:t>
                    </m:r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7×6</m:t>
                        </m:r>
                      </m:num>
                      <m:den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2×1</m:t>
                        </m:r>
                      </m:den>
                    </m:f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=168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，所以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，正确.故选D.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4_AS.3_1#da733bfb9?vop=1&amp;pid=fd0c44975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59717"/>
                <a:ext cx="10533888" cy="2095500"/>
              </a:xfrm>
              <a:prstGeom prst="rect">
                <a:avLst/>
              </a:prstGeom>
              <a:blipFill>
                <a:blip r:embed="rId4"/>
                <a:stretch>
                  <a:fillRect l="-1389" r="-1852" b="-40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4_1#e74528911?vop=1&amp;pid=fd0c44975&amp;color=0,0,0&amp;bt=1&amp;bbb=1"/>
          <p:cNvSpPr/>
          <p:nvPr/>
        </p:nvSpPr>
        <p:spPr>
          <a:xfrm>
            <a:off x="832104" y="108000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用数字0,1,2组成一个五位数，每个数字至少出现一次，则能被3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整除的五位数有(</a:t>
            </a:r>
            <a:r>
              <a:rPr lang="en-US" altLang="zh-CN" sz="1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1800" dirty="0"/>
          </a:p>
        </p:txBody>
      </p:sp>
      <p:sp>
        <p:nvSpPr>
          <p:cNvPr id="3" name="QC_4_AN.5_1#e74528911.bracket?vop=1&amp;pid=fd0c44975&amp;color=0,0,0&amp;vpa=2"/>
          <p:cNvSpPr/>
          <p:nvPr/>
        </p:nvSpPr>
        <p:spPr>
          <a:xfrm>
            <a:off x="9278397" y="1076190"/>
            <a:ext cx="331788" cy="36334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2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4_BD.4_2#e74528911.choices?vop=1&amp;pid=fd0c44975&amp;color=0,0,0&amp;bbb=1"/>
          <p:cNvSpPr/>
          <p:nvPr/>
        </p:nvSpPr>
        <p:spPr>
          <a:xfrm>
            <a:off x="832104" y="1489003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601722" algn="l"/>
                <a:tab pos="5305044" algn="l"/>
                <a:tab pos="8021066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8个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16个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24个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32个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6_1#e74528911?vop=1&amp;pid=fd0c44975&amp;color=0,0,0&amp;bbb=1"/>
              <p:cNvSpPr/>
              <p:nvPr/>
            </p:nvSpPr>
            <p:spPr>
              <a:xfrm>
                <a:off x="832104" y="1909310"/>
                <a:ext cx="10533888" cy="16116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【解析】根据题意，满足条件的五位数有以下两类：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一类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，这五个数字为0,0,0,1,2，首位不能是0，所以有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（个）；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第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二类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，这五个数字为0,1,1,2,2，首位不能是0，所以有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（个）.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以满足题意的五位数有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8+24=32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（个）.故选D.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QC_4_AS.6_1#e74528911?vop=1&amp;pid=fd0c44975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09310"/>
                <a:ext cx="10533888" cy="1611630"/>
              </a:xfrm>
              <a:prstGeom prst="rect">
                <a:avLst/>
              </a:prstGeom>
              <a:blipFill>
                <a:blip r:embed="rId3"/>
                <a:stretch>
                  <a:fillRect l="-1389" b="-867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7_1#f1cc6d7e3?vop=1&amp;pid=fd0c44975&amp;color=0,0,0&amp;bt=1&amp;bbb=1&amp;hb=1"/>
          <p:cNvSpPr/>
          <p:nvPr/>
        </p:nvSpPr>
        <p:spPr>
          <a:xfrm>
            <a:off x="832104" y="1080000"/>
            <a:ext cx="10533888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某班甲、乙、丙、丁、戊这5位同学相约一起去看某电影，要求5人坐在同一排相邻的5个位置，甲、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乙、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丙这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3人相邻，且丙不与丁相邻，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则不同的座位排列方法有(</a:t>
            </a:r>
            <a:r>
              <a:rPr lang="en-US" altLang="zh-CN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dirty="0"/>
          </a:p>
        </p:txBody>
      </p:sp>
      <p:sp>
        <p:nvSpPr>
          <p:cNvPr id="3" name="QC_4_AN.8_1#f1cc6d7e3.bracket?vop=1&amp;pid=fd0c44975&amp;color=0,0,0&amp;vpa=3"/>
          <p:cNvSpPr/>
          <p:nvPr/>
        </p:nvSpPr>
        <p:spPr>
          <a:xfrm>
            <a:off x="6863810" y="14857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4_BD.7_2#f1cc6d7e3.choices?vop=1&amp;pid=fd0c44975&amp;color=0,0,0&amp;bbb=1"/>
          <p:cNvSpPr/>
          <p:nvPr/>
        </p:nvSpPr>
        <p:spPr>
          <a:xfrm>
            <a:off x="832104" y="1892990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6497" algn="l"/>
                <a:tab pos="5374894" algn="l"/>
                <a:tab pos="805599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32种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28种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24种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20种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9_1#f1cc6d7e3?vop=1&amp;pid=fd0c44975&amp;color=0,0,0&amp;bbb=1&amp;hb=1"/>
              <p:cNvSpPr/>
              <p:nvPr/>
            </p:nvSpPr>
            <p:spPr>
              <a:xfrm>
                <a:off x="832104" y="2266307"/>
                <a:ext cx="10533888" cy="204000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【解析】将甲、乙、丙3人视为一个整体与丁、戊排列，有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种方法，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甲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、乙、丙相邻，丙不在甲、乙的中间，丙、丁相邻时，甲、乙、丙、丁视为一个整体与戊排列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，有</a:t>
                </a:r>
              </a:p>
              <a:p>
                <a:pPr latinLnBrk="1">
                  <a:lnSpc>
                    <a:spcPts val="33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种方法.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（提示：先排甲、乙有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种方法，丙在甲、乙左边或右边且3人相邻有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种方法</a:t>
                </a: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，丁与丙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相邻有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1种方法，再将这个整体与戊排列有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A0AF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A0AF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种方法）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所以不同的座位排列方法种数是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.故选B.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4_AS.9_1#f1cc6d7e3?vop=1&amp;pid=fd0c44975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66307"/>
                <a:ext cx="10533888" cy="2040001"/>
              </a:xfrm>
              <a:prstGeom prst="rect">
                <a:avLst/>
              </a:prstGeom>
              <a:blipFill>
                <a:blip r:embed="rId3"/>
                <a:stretch>
                  <a:fillRect l="-1389" b="-688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0_1#54f9f5b8b?vop=1&amp;pid=fd0c44975&amp;color=0,0,0&amp;bt=1&amp;bbb=1&amp;hb=1"/>
              <p:cNvSpPr/>
              <p:nvPr/>
            </p:nvSpPr>
            <p:spPr>
              <a:xfrm>
                <a:off x="832104" y="10800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某校组织120年校庆活动，有甲、乙、丙3名志愿者负责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个任务，每人至少负责1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个任务，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每个任务都有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1个人负责，且甲不负责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任务的分配方法共有(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10_1#54f9f5b8b?vop=1&amp;pid=fd0c44975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r="-2836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1_1#54f9f5b8b.bracket?vop=1&amp;pid=fd0c44975&amp;color=0,0,0&amp;vpa=4"/>
          <p:cNvSpPr/>
          <p:nvPr/>
        </p:nvSpPr>
        <p:spPr>
          <a:xfrm>
            <a:off x="7010495" y="1485765"/>
            <a:ext cx="3317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4_BD.10_2#54f9f5b8b.choices?vop=1&amp;pid=fd0c44975&amp;color=0,0,0&amp;bbb=1"/>
          <p:cNvSpPr/>
          <p:nvPr/>
        </p:nvSpPr>
        <p:spPr>
          <a:xfrm>
            <a:off x="832104" y="1851017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6497" algn="l"/>
                <a:tab pos="5374894" algn="l"/>
                <a:tab pos="8055991" algn="l"/>
              </a:tabLst>
            </a:pP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36种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24种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18种</a:t>
            </a:r>
            <a:endParaRPr lang="en-US" altLang="zh-CN" sz="1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AS.12_1#54f9f5b8b?vop=1&amp;pid=fd0c44975&amp;color=0,0,0&amp;bbb=1&amp;hb=1"/>
              <p:cNvSpPr/>
              <p:nvPr/>
            </p:nvSpPr>
            <p:spPr>
              <a:xfrm>
                <a:off x="832104" y="2262497"/>
                <a:ext cx="10533888" cy="2449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【解析】因为任务有4个，人只有3个，结合题意可知有1个人负责2个任务.若甲负责2个任务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，因为甲不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负责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任务，所以有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种分配方法，剩下的任务有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种分配方法，则此时的分配方法共有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种）. 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提示：从有限制的元素入手讨论）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甲负责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1个任务，因为甲不负责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任务，所以有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种分配方法，剩下的任务有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种分配方法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，则此时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的分配方法共有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综上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，满足题意的分配方法共有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6+18=24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（种）.故选C.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QC_4_AS.12_1#54f9f5b8b?vop=1&amp;pid=fd0c44975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262497"/>
                <a:ext cx="10533888" cy="2449830"/>
              </a:xfrm>
              <a:prstGeom prst="rect">
                <a:avLst/>
              </a:prstGeom>
              <a:blipFill>
                <a:blip r:embed="rId4"/>
                <a:stretch>
                  <a:fillRect l="-1389" r="-1563" b="-57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3_1#3c62cecd8?vop=1&amp;pid=fd0c44975&amp;color=0,0,0&amp;bt=1&amp;bbb=1&amp;hb=1"/>
              <p:cNvSpPr/>
              <p:nvPr/>
            </p:nvSpPr>
            <p:spPr>
              <a:xfrm>
                <a:off x="832104" y="1080000"/>
                <a:ext cx="10533888" cy="7702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）从甲、乙、丙、丁4名男生和小红、小花、小欣3名女生中选派3人参加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活动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，且每项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活动有且仅有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1人参加，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则(</a:t>
                </a:r>
                <a:r>
                  <a:rPr lang="en-US" altLang="zh-CN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BD.13_1#3c62cecd8?vop=1&amp;pid=fd0c44975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70255"/>
              </a:xfrm>
              <a:prstGeom prst="rect">
                <a:avLst/>
              </a:prstGeom>
              <a:blipFill>
                <a:blip r:embed="rId3"/>
                <a:stretch>
                  <a:fillRect l="-1389" r="-1447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4_1#3c62cecd8.bracket?vop=1&amp;pid=fd0c44975&amp;color=0,0,0&amp;vpa=5&amp;bbb=1"/>
          <p:cNvSpPr/>
          <p:nvPr/>
        </p:nvSpPr>
        <p:spPr>
          <a:xfrm>
            <a:off x="3688810" y="1485765"/>
            <a:ext cx="496888" cy="35382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100"/>
              </a:lnSpc>
            </a:pPr>
            <a:r>
              <a:rPr lang="en-US" altLang="zh-CN" b="1" i="0" dirty="0">
                <a:solidFill>
                  <a:srgbClr val="FF0000"/>
                </a:solidFill>
                <a:latin typeface="Arial (正文)" pitchFamily="34" charset="0"/>
                <a:ea typeface="微软雅黑" pitchFamily="34" charset="-122"/>
                <a:cs typeface="Arial (正文)" pitchFamily="34" charset="-120"/>
              </a:rPr>
              <a:t>AC</a:t>
            </a:r>
            <a:endParaRPr lang="en-US" altLang="zh-CN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3_2#3c62cecd8.choices?vop=1&amp;pid=fd0c44975&amp;color=0,0,0&amp;bbb=1"/>
              <p:cNvSpPr/>
              <p:nvPr/>
            </p:nvSpPr>
            <p:spPr>
              <a:xfrm>
                <a:off x="832104" y="1898007"/>
                <a:ext cx="10533888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共有210种不同的安排方法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若男生甲必须参加其中的一项活动，则共有120种不同的安排方法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若3人中必须既有男生又有女生，则有180种不同的安排方法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若小红必须参加且不能参加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活动，则有120种不同的安排方法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4" name="QC_4_BD.13_2#3c62cecd8.choices?vop=1&amp;pid=fd0c44975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98007"/>
                <a:ext cx="10533888" cy="1608455"/>
              </a:xfrm>
              <a:prstGeom prst="rect">
                <a:avLst/>
              </a:prstGeom>
              <a:blipFill>
                <a:blip r:embed="rId4"/>
                <a:stretch>
                  <a:fillRect l="-1389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15_1#3c62cecd8?vop=1&amp;pid=fd0c44975&amp;color=0,0,0&amp;bt=1&amp;bbb=1&amp;hb=1"/>
              <p:cNvSpPr/>
              <p:nvPr/>
            </p:nvSpPr>
            <p:spPr>
              <a:xfrm>
                <a:off x="832104" y="1080000"/>
                <a:ext cx="10533888" cy="329723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【解析】对于A：从4名男生和3名女生中选派3人参加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活动，则有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=7×6×5=210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）不同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的安排方法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，故A正确；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B：若男生甲必须参加其中的一项活动，则先将甲安排到一项活动中有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种方法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，再将剩下的两项活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动安排给剩下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6人中的2人，有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种方法，则共有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（种）不同的安排方法，故B错误；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C：若3人中必须既有男生又有女生，则有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=30×6=180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不同的安排方法，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故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C正确；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对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D：小红必须参加且不能参加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活动，则安排小红参加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活动中的一项，有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种方法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，剩下两项活动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安排给剩下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6人中的2人，则有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种方法，所以共有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=60</m:t>
                    </m:r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（种）不同的安排方法，故D错误.故选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QC_4_AS.15_1#3c62cecd8?vop=1&amp;pid=fd0c44975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297238"/>
              </a:xfrm>
              <a:prstGeom prst="rect">
                <a:avLst/>
              </a:prstGeom>
              <a:blipFill>
                <a:blip r:embed="rId3"/>
                <a:stretch>
                  <a:fillRect l="-1389" r="-1389" b="-425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1492</Words>
  <Application>Microsoft Office PowerPoint</Application>
  <PresentationFormat>宽屏</PresentationFormat>
  <Paragraphs>125</Paragraphs>
  <Slides>16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3" baseType="lpstr">
      <vt:lpstr>Arial (正文)</vt:lpstr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2025-10-20T03:03:22Z</dcterms:created>
  <dcterms:modified xsi:type="dcterms:W3CDTF">2025-10-20T03:07:05Z</dcterms:modified>
  <cp:category/>
  <cp:contentStatus/>
</cp:coreProperties>
</file>